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86" r:id="rId1"/>
  </p:sldMasterIdLst>
  <p:notesMasterIdLst>
    <p:notesMasterId r:id="rId11"/>
  </p:notesMasterIdLst>
  <p:sldIdLst>
    <p:sldId id="256" r:id="rId2"/>
    <p:sldId id="275" r:id="rId3"/>
    <p:sldId id="261" r:id="rId4"/>
    <p:sldId id="264" r:id="rId5"/>
    <p:sldId id="272" r:id="rId6"/>
    <p:sldId id="271" r:id="rId7"/>
    <p:sldId id="279" r:id="rId8"/>
    <p:sldId id="277" r:id="rId9"/>
    <p:sldId id="27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D5E9"/>
    <a:srgbClr val="269979"/>
    <a:srgbClr val="2C6698"/>
    <a:srgbClr val="E9EBF5"/>
    <a:srgbClr val="595959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55"/>
    <p:restoredTop sz="85256"/>
  </p:normalViewPr>
  <p:slideViewPr>
    <p:cSldViewPr snapToGrid="0" snapToObjects="1">
      <p:cViewPr varScale="1">
        <p:scale>
          <a:sx n="86" d="100"/>
          <a:sy n="86" d="100"/>
        </p:scale>
        <p:origin x="768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9D74F1-8E04-46CB-A9FF-C1607FCB3014}" type="doc">
      <dgm:prSet loTypeId="urn:microsoft.com/office/officeart/2005/8/layout/vList2" loCatId="list" qsTypeId="urn:microsoft.com/office/officeart/2005/8/quickstyle/simple2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519D4E9-10BC-4D9A-991C-374811BE4980}">
      <dgm:prSet custT="1"/>
      <dgm:spPr>
        <a:solidFill>
          <a:srgbClr val="269979"/>
        </a:solidFill>
      </dgm:spPr>
      <dgm:t>
        <a:bodyPr/>
        <a:lstStyle/>
        <a:p>
          <a:pPr algn="ctr"/>
          <a:r>
            <a:rPr lang="en-US" sz="5000" b="1" i="1" dirty="0"/>
            <a:t>Can we predict whether a defendant plead guilty or was found guilty by a jury?</a:t>
          </a:r>
          <a:endParaRPr lang="en-US" sz="5000" b="1" dirty="0"/>
        </a:p>
      </dgm:t>
    </dgm:pt>
    <dgm:pt modelId="{B1738D91-F81E-4AD7-974F-9742F97E87F6}" type="parTrans" cxnId="{4A7E7C5D-6314-4505-9639-46CD66B8AF6D}">
      <dgm:prSet/>
      <dgm:spPr/>
      <dgm:t>
        <a:bodyPr/>
        <a:lstStyle/>
        <a:p>
          <a:endParaRPr lang="en-US"/>
        </a:p>
      </dgm:t>
    </dgm:pt>
    <dgm:pt modelId="{A04EEBD9-AD55-41D9-92F6-14429F0A91CD}" type="sibTrans" cxnId="{4A7E7C5D-6314-4505-9639-46CD66B8AF6D}">
      <dgm:prSet/>
      <dgm:spPr/>
      <dgm:t>
        <a:bodyPr/>
        <a:lstStyle/>
        <a:p>
          <a:endParaRPr lang="en-US"/>
        </a:p>
      </dgm:t>
    </dgm:pt>
    <dgm:pt modelId="{555E02B8-25F3-D54E-B438-647FC8F76BC2}" type="pres">
      <dgm:prSet presAssocID="{5A9D74F1-8E04-46CB-A9FF-C1607FCB3014}" presName="linear" presStyleCnt="0">
        <dgm:presLayoutVars>
          <dgm:animLvl val="lvl"/>
          <dgm:resizeHandles val="exact"/>
        </dgm:presLayoutVars>
      </dgm:prSet>
      <dgm:spPr/>
    </dgm:pt>
    <dgm:pt modelId="{2EA64345-EFFD-3040-848F-93FE8C2261F3}" type="pres">
      <dgm:prSet presAssocID="{5519D4E9-10BC-4D9A-991C-374811BE4980}" presName="parentText" presStyleLbl="node1" presStyleIdx="0" presStyleCnt="1" custScaleY="106832">
        <dgm:presLayoutVars>
          <dgm:chMax val="0"/>
          <dgm:bulletEnabled val="1"/>
        </dgm:presLayoutVars>
      </dgm:prSet>
      <dgm:spPr/>
    </dgm:pt>
  </dgm:ptLst>
  <dgm:cxnLst>
    <dgm:cxn modelId="{4A7E7C5D-6314-4505-9639-46CD66B8AF6D}" srcId="{5A9D74F1-8E04-46CB-A9FF-C1607FCB3014}" destId="{5519D4E9-10BC-4D9A-991C-374811BE4980}" srcOrd="0" destOrd="0" parTransId="{B1738D91-F81E-4AD7-974F-9742F97E87F6}" sibTransId="{A04EEBD9-AD55-41D9-92F6-14429F0A91CD}"/>
    <dgm:cxn modelId="{73C1E2B2-2176-7E4E-B990-DBF1ACEC27EF}" type="presOf" srcId="{5519D4E9-10BC-4D9A-991C-374811BE4980}" destId="{2EA64345-EFFD-3040-848F-93FE8C2261F3}" srcOrd="0" destOrd="0" presId="urn:microsoft.com/office/officeart/2005/8/layout/vList2"/>
    <dgm:cxn modelId="{FC7E10DE-DAE5-D34F-9DD1-5249F71A1E19}" type="presOf" srcId="{5A9D74F1-8E04-46CB-A9FF-C1607FCB3014}" destId="{555E02B8-25F3-D54E-B438-647FC8F76BC2}" srcOrd="0" destOrd="0" presId="urn:microsoft.com/office/officeart/2005/8/layout/vList2"/>
    <dgm:cxn modelId="{12489437-F0BB-4641-A167-44F5D9DDB0BC}" type="presParOf" srcId="{555E02B8-25F3-D54E-B438-647FC8F76BC2}" destId="{2EA64345-EFFD-3040-848F-93FE8C2261F3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D1E3B9C-EE09-405B-BFB0-5B40D849D70E}" type="doc">
      <dgm:prSet loTypeId="urn:microsoft.com/office/officeart/2005/8/layout/hierarchy1" loCatId="hierarchy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5BC1E3C-D886-4BA1-B992-3DE9BD1404EC}">
      <dgm:prSet/>
      <dgm:spPr>
        <a:solidFill>
          <a:schemeClr val="l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/>
            <a:t>Visualizations depict major differences in sentence length.</a:t>
          </a:r>
        </a:p>
      </dgm:t>
    </dgm:pt>
    <dgm:pt modelId="{90584866-319B-4F04-B73B-D2EE89816233}" type="parTrans" cxnId="{0B087432-AC4F-4ECF-8B11-E0F6C558DCF1}">
      <dgm:prSet/>
      <dgm:spPr/>
      <dgm:t>
        <a:bodyPr/>
        <a:lstStyle/>
        <a:p>
          <a:endParaRPr lang="en-US"/>
        </a:p>
      </dgm:t>
    </dgm:pt>
    <dgm:pt modelId="{FF34BA13-6A32-4D2E-A940-BC0F8C890CED}" type="sibTrans" cxnId="{0B087432-AC4F-4ECF-8B11-E0F6C558DCF1}">
      <dgm:prSet/>
      <dgm:spPr/>
      <dgm:t>
        <a:bodyPr/>
        <a:lstStyle/>
        <a:p>
          <a:endParaRPr lang="en-US"/>
        </a:p>
      </dgm:t>
    </dgm:pt>
    <dgm:pt modelId="{9FE8B8FD-C274-48A7-9554-210F45E309EC}">
      <dgm:prSet/>
      <dgm:spPr>
        <a:solidFill>
          <a:schemeClr val="l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/>
            <a:t>Current model not strong enough to predict conviction type.</a:t>
          </a:r>
        </a:p>
      </dgm:t>
    </dgm:pt>
    <dgm:pt modelId="{32207F52-7593-4EC3-BC84-8043E0D4D289}" type="parTrans" cxnId="{4CA2769B-8CB8-4E53-8954-725D517A5C19}">
      <dgm:prSet/>
      <dgm:spPr/>
      <dgm:t>
        <a:bodyPr/>
        <a:lstStyle/>
        <a:p>
          <a:endParaRPr lang="en-US"/>
        </a:p>
      </dgm:t>
    </dgm:pt>
    <dgm:pt modelId="{816A2B35-E38D-4971-AE5A-314CB016A5D8}" type="sibTrans" cxnId="{4CA2769B-8CB8-4E53-8954-725D517A5C19}">
      <dgm:prSet/>
      <dgm:spPr/>
      <dgm:t>
        <a:bodyPr/>
        <a:lstStyle/>
        <a:p>
          <a:endParaRPr lang="en-US"/>
        </a:p>
      </dgm:t>
    </dgm:pt>
    <dgm:pt modelId="{3ABE848A-A53F-4B5A-82D9-224929137F59}">
      <dgm:prSet/>
      <dgm:spPr>
        <a:solidFill>
          <a:schemeClr val="lt1">
            <a:hueOff val="0"/>
            <a:satOff val="0"/>
            <a:lumOff val="0"/>
          </a:schemeClr>
        </a:solidFill>
      </dgm:spPr>
      <dgm:t>
        <a:bodyPr/>
        <a:lstStyle/>
        <a:p>
          <a:r>
            <a:rPr lang="en-US" dirty="0"/>
            <a:t>Counsel data could improve future model performance.</a:t>
          </a:r>
        </a:p>
      </dgm:t>
    </dgm:pt>
    <dgm:pt modelId="{29F58A6F-E8AD-4BDC-89AD-1D87910A288B}" type="parTrans" cxnId="{66BBC4BD-FEFF-4323-B118-F2D6F588D47D}">
      <dgm:prSet/>
      <dgm:spPr/>
      <dgm:t>
        <a:bodyPr/>
        <a:lstStyle/>
        <a:p>
          <a:endParaRPr lang="en-US"/>
        </a:p>
      </dgm:t>
    </dgm:pt>
    <dgm:pt modelId="{7C7D15DC-E7DF-4FF8-BAC2-E876674F360A}" type="sibTrans" cxnId="{66BBC4BD-FEFF-4323-B118-F2D6F588D47D}">
      <dgm:prSet/>
      <dgm:spPr/>
      <dgm:t>
        <a:bodyPr/>
        <a:lstStyle/>
        <a:p>
          <a:endParaRPr lang="en-US"/>
        </a:p>
      </dgm:t>
    </dgm:pt>
    <dgm:pt modelId="{E5522EAC-CEED-F643-AB53-13C5921F54AA}" type="pres">
      <dgm:prSet presAssocID="{2D1E3B9C-EE09-405B-BFB0-5B40D849D70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D2AFA1B-6628-054D-8CC6-1D2FA9157D2C}" type="pres">
      <dgm:prSet presAssocID="{15BC1E3C-D886-4BA1-B992-3DE9BD1404EC}" presName="hierRoot1" presStyleCnt="0"/>
      <dgm:spPr/>
    </dgm:pt>
    <dgm:pt modelId="{31958804-F63D-D441-94E1-BED43BFFC7F1}" type="pres">
      <dgm:prSet presAssocID="{15BC1E3C-D886-4BA1-B992-3DE9BD1404EC}" presName="composite" presStyleCnt="0"/>
      <dgm:spPr/>
    </dgm:pt>
    <dgm:pt modelId="{52194379-1226-3C44-8530-5F67825A31A0}" type="pres">
      <dgm:prSet presAssocID="{15BC1E3C-D886-4BA1-B992-3DE9BD1404EC}" presName="background" presStyleLbl="node0" presStyleIdx="0" presStyleCnt="3"/>
      <dgm:spPr/>
    </dgm:pt>
    <dgm:pt modelId="{CBB770AC-D5DF-464D-9A3E-E52F054E8F10}" type="pres">
      <dgm:prSet presAssocID="{15BC1E3C-D886-4BA1-B992-3DE9BD1404EC}" presName="text" presStyleLbl="fgAcc0" presStyleIdx="0" presStyleCnt="3">
        <dgm:presLayoutVars>
          <dgm:chPref val="3"/>
        </dgm:presLayoutVars>
      </dgm:prSet>
      <dgm:spPr/>
    </dgm:pt>
    <dgm:pt modelId="{68E89E52-852E-B444-9ABF-ACF264CA740F}" type="pres">
      <dgm:prSet presAssocID="{15BC1E3C-D886-4BA1-B992-3DE9BD1404EC}" presName="hierChild2" presStyleCnt="0"/>
      <dgm:spPr/>
    </dgm:pt>
    <dgm:pt modelId="{E4585B2B-F586-7C41-9560-D5A2DD78D002}" type="pres">
      <dgm:prSet presAssocID="{9FE8B8FD-C274-48A7-9554-210F45E309EC}" presName="hierRoot1" presStyleCnt="0"/>
      <dgm:spPr/>
    </dgm:pt>
    <dgm:pt modelId="{CDAF1085-EBA8-164D-B43E-64455D425B97}" type="pres">
      <dgm:prSet presAssocID="{9FE8B8FD-C274-48A7-9554-210F45E309EC}" presName="composite" presStyleCnt="0"/>
      <dgm:spPr/>
    </dgm:pt>
    <dgm:pt modelId="{9EBB4A5C-BDE7-274C-BB04-1D2D779DF4A8}" type="pres">
      <dgm:prSet presAssocID="{9FE8B8FD-C274-48A7-9554-210F45E309EC}" presName="background" presStyleLbl="node0" presStyleIdx="1" presStyleCnt="3"/>
      <dgm:spPr/>
    </dgm:pt>
    <dgm:pt modelId="{88CEC2B6-9741-044F-89EF-EB9E48F7A72C}" type="pres">
      <dgm:prSet presAssocID="{9FE8B8FD-C274-48A7-9554-210F45E309EC}" presName="text" presStyleLbl="fgAcc0" presStyleIdx="1" presStyleCnt="3" custScaleX="131591">
        <dgm:presLayoutVars>
          <dgm:chPref val="3"/>
        </dgm:presLayoutVars>
      </dgm:prSet>
      <dgm:spPr/>
    </dgm:pt>
    <dgm:pt modelId="{B5C219E1-2DE1-DF48-9B7B-82023C63DAF2}" type="pres">
      <dgm:prSet presAssocID="{9FE8B8FD-C274-48A7-9554-210F45E309EC}" presName="hierChild2" presStyleCnt="0"/>
      <dgm:spPr/>
    </dgm:pt>
    <dgm:pt modelId="{EC699A01-DDF3-E84D-8EA8-4B51BD15FD14}" type="pres">
      <dgm:prSet presAssocID="{3ABE848A-A53F-4B5A-82D9-224929137F59}" presName="hierRoot1" presStyleCnt="0"/>
      <dgm:spPr/>
    </dgm:pt>
    <dgm:pt modelId="{934B626A-BF66-5B43-BDD5-8E1998B08753}" type="pres">
      <dgm:prSet presAssocID="{3ABE848A-A53F-4B5A-82D9-224929137F59}" presName="composite" presStyleCnt="0"/>
      <dgm:spPr/>
    </dgm:pt>
    <dgm:pt modelId="{7F070FDA-6D11-0F48-A064-BBAFBD8A752B}" type="pres">
      <dgm:prSet presAssocID="{3ABE848A-A53F-4B5A-82D9-224929137F59}" presName="background" presStyleLbl="node0" presStyleIdx="2" presStyleCnt="3"/>
      <dgm:spPr/>
    </dgm:pt>
    <dgm:pt modelId="{42C64957-FC4C-4B42-8C7B-0638D5525DC6}" type="pres">
      <dgm:prSet presAssocID="{3ABE848A-A53F-4B5A-82D9-224929137F59}" presName="text" presStyleLbl="fgAcc0" presStyleIdx="2" presStyleCnt="3">
        <dgm:presLayoutVars>
          <dgm:chPref val="3"/>
        </dgm:presLayoutVars>
      </dgm:prSet>
      <dgm:spPr/>
    </dgm:pt>
    <dgm:pt modelId="{A1FDDBB0-7A3C-9549-B800-266F97450AA6}" type="pres">
      <dgm:prSet presAssocID="{3ABE848A-A53F-4B5A-82D9-224929137F59}" presName="hierChild2" presStyleCnt="0"/>
      <dgm:spPr/>
    </dgm:pt>
  </dgm:ptLst>
  <dgm:cxnLst>
    <dgm:cxn modelId="{A23ACA08-F359-CF4E-BA21-8FD5FC63849C}" type="presOf" srcId="{2D1E3B9C-EE09-405B-BFB0-5B40D849D70E}" destId="{E5522EAC-CEED-F643-AB53-13C5921F54AA}" srcOrd="0" destOrd="0" presId="urn:microsoft.com/office/officeart/2005/8/layout/hierarchy1"/>
    <dgm:cxn modelId="{F1EEA911-C3D3-8141-9277-B21612B523A9}" type="presOf" srcId="{15BC1E3C-D886-4BA1-B992-3DE9BD1404EC}" destId="{CBB770AC-D5DF-464D-9A3E-E52F054E8F10}" srcOrd="0" destOrd="0" presId="urn:microsoft.com/office/officeart/2005/8/layout/hierarchy1"/>
    <dgm:cxn modelId="{0B087432-AC4F-4ECF-8B11-E0F6C558DCF1}" srcId="{2D1E3B9C-EE09-405B-BFB0-5B40D849D70E}" destId="{15BC1E3C-D886-4BA1-B992-3DE9BD1404EC}" srcOrd="0" destOrd="0" parTransId="{90584866-319B-4F04-B73B-D2EE89816233}" sibTransId="{FF34BA13-6A32-4D2E-A940-BC0F8C890CED}"/>
    <dgm:cxn modelId="{CD59D279-DD00-E945-BCCA-008739DDB11F}" type="presOf" srcId="{3ABE848A-A53F-4B5A-82D9-224929137F59}" destId="{42C64957-FC4C-4B42-8C7B-0638D5525DC6}" srcOrd="0" destOrd="0" presId="urn:microsoft.com/office/officeart/2005/8/layout/hierarchy1"/>
    <dgm:cxn modelId="{4CA2769B-8CB8-4E53-8954-725D517A5C19}" srcId="{2D1E3B9C-EE09-405B-BFB0-5B40D849D70E}" destId="{9FE8B8FD-C274-48A7-9554-210F45E309EC}" srcOrd="1" destOrd="0" parTransId="{32207F52-7593-4EC3-BC84-8043E0D4D289}" sibTransId="{816A2B35-E38D-4971-AE5A-314CB016A5D8}"/>
    <dgm:cxn modelId="{66BBC4BD-FEFF-4323-B118-F2D6F588D47D}" srcId="{2D1E3B9C-EE09-405B-BFB0-5B40D849D70E}" destId="{3ABE848A-A53F-4B5A-82D9-224929137F59}" srcOrd="2" destOrd="0" parTransId="{29F58A6F-E8AD-4BDC-89AD-1D87910A288B}" sibTransId="{7C7D15DC-E7DF-4FF8-BAC2-E876674F360A}"/>
    <dgm:cxn modelId="{CCABD4C0-F2CB-664C-AEC1-60C4DC854FA4}" type="presOf" srcId="{9FE8B8FD-C274-48A7-9554-210F45E309EC}" destId="{88CEC2B6-9741-044F-89EF-EB9E48F7A72C}" srcOrd="0" destOrd="0" presId="urn:microsoft.com/office/officeart/2005/8/layout/hierarchy1"/>
    <dgm:cxn modelId="{BE25047C-7D30-D448-94E4-1BA0AEAEBFFD}" type="presParOf" srcId="{E5522EAC-CEED-F643-AB53-13C5921F54AA}" destId="{4D2AFA1B-6628-054D-8CC6-1D2FA9157D2C}" srcOrd="0" destOrd="0" presId="urn:microsoft.com/office/officeart/2005/8/layout/hierarchy1"/>
    <dgm:cxn modelId="{8CA384D3-65A1-3442-8097-F41D208C7927}" type="presParOf" srcId="{4D2AFA1B-6628-054D-8CC6-1D2FA9157D2C}" destId="{31958804-F63D-D441-94E1-BED43BFFC7F1}" srcOrd="0" destOrd="0" presId="urn:microsoft.com/office/officeart/2005/8/layout/hierarchy1"/>
    <dgm:cxn modelId="{8FD4B494-C2B6-324C-A0AC-AD62A011A90B}" type="presParOf" srcId="{31958804-F63D-D441-94E1-BED43BFFC7F1}" destId="{52194379-1226-3C44-8530-5F67825A31A0}" srcOrd="0" destOrd="0" presId="urn:microsoft.com/office/officeart/2005/8/layout/hierarchy1"/>
    <dgm:cxn modelId="{405D517C-3034-D149-A52D-9877C582F957}" type="presParOf" srcId="{31958804-F63D-D441-94E1-BED43BFFC7F1}" destId="{CBB770AC-D5DF-464D-9A3E-E52F054E8F10}" srcOrd="1" destOrd="0" presId="urn:microsoft.com/office/officeart/2005/8/layout/hierarchy1"/>
    <dgm:cxn modelId="{023DE81B-F2E4-B94A-A438-74B76D0A6F48}" type="presParOf" srcId="{4D2AFA1B-6628-054D-8CC6-1D2FA9157D2C}" destId="{68E89E52-852E-B444-9ABF-ACF264CA740F}" srcOrd="1" destOrd="0" presId="urn:microsoft.com/office/officeart/2005/8/layout/hierarchy1"/>
    <dgm:cxn modelId="{01D3275E-34EF-FC41-B5C5-42DBFF34F3DD}" type="presParOf" srcId="{E5522EAC-CEED-F643-AB53-13C5921F54AA}" destId="{E4585B2B-F586-7C41-9560-D5A2DD78D002}" srcOrd="1" destOrd="0" presId="urn:microsoft.com/office/officeart/2005/8/layout/hierarchy1"/>
    <dgm:cxn modelId="{0D03DC43-64D5-7043-9939-6D3E1C2AED80}" type="presParOf" srcId="{E4585B2B-F586-7C41-9560-D5A2DD78D002}" destId="{CDAF1085-EBA8-164D-B43E-64455D425B97}" srcOrd="0" destOrd="0" presId="urn:microsoft.com/office/officeart/2005/8/layout/hierarchy1"/>
    <dgm:cxn modelId="{18B29614-BC8B-BD44-984D-630C20841CB0}" type="presParOf" srcId="{CDAF1085-EBA8-164D-B43E-64455D425B97}" destId="{9EBB4A5C-BDE7-274C-BB04-1D2D779DF4A8}" srcOrd="0" destOrd="0" presId="urn:microsoft.com/office/officeart/2005/8/layout/hierarchy1"/>
    <dgm:cxn modelId="{5C6F9E22-E106-2447-AF5F-315A9EC56C40}" type="presParOf" srcId="{CDAF1085-EBA8-164D-B43E-64455D425B97}" destId="{88CEC2B6-9741-044F-89EF-EB9E48F7A72C}" srcOrd="1" destOrd="0" presId="urn:microsoft.com/office/officeart/2005/8/layout/hierarchy1"/>
    <dgm:cxn modelId="{54B8D65B-AF6B-F149-BAFD-0186E501A181}" type="presParOf" srcId="{E4585B2B-F586-7C41-9560-D5A2DD78D002}" destId="{B5C219E1-2DE1-DF48-9B7B-82023C63DAF2}" srcOrd="1" destOrd="0" presId="urn:microsoft.com/office/officeart/2005/8/layout/hierarchy1"/>
    <dgm:cxn modelId="{F577FA48-E6A4-CD47-8452-2A6008C951E3}" type="presParOf" srcId="{E5522EAC-CEED-F643-AB53-13C5921F54AA}" destId="{EC699A01-DDF3-E84D-8EA8-4B51BD15FD14}" srcOrd="2" destOrd="0" presId="urn:microsoft.com/office/officeart/2005/8/layout/hierarchy1"/>
    <dgm:cxn modelId="{17DD1A88-027E-B049-B152-BFDC0CABD7D1}" type="presParOf" srcId="{EC699A01-DDF3-E84D-8EA8-4B51BD15FD14}" destId="{934B626A-BF66-5B43-BDD5-8E1998B08753}" srcOrd="0" destOrd="0" presId="urn:microsoft.com/office/officeart/2005/8/layout/hierarchy1"/>
    <dgm:cxn modelId="{9AE4BD33-55D5-6646-B6F7-7C4DC7DCD7BC}" type="presParOf" srcId="{934B626A-BF66-5B43-BDD5-8E1998B08753}" destId="{7F070FDA-6D11-0F48-A064-BBAFBD8A752B}" srcOrd="0" destOrd="0" presId="urn:microsoft.com/office/officeart/2005/8/layout/hierarchy1"/>
    <dgm:cxn modelId="{950C9E50-1292-8544-8318-5231A9C428D2}" type="presParOf" srcId="{934B626A-BF66-5B43-BDD5-8E1998B08753}" destId="{42C64957-FC4C-4B42-8C7B-0638D5525DC6}" srcOrd="1" destOrd="0" presId="urn:microsoft.com/office/officeart/2005/8/layout/hierarchy1"/>
    <dgm:cxn modelId="{67A8E678-1C0B-5942-BF1E-9C43982C82EE}" type="presParOf" srcId="{EC699A01-DDF3-E84D-8EA8-4B51BD15FD14}" destId="{A1FDDBB0-7A3C-9549-B800-266F97450AA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A64345-EFFD-3040-848F-93FE8C2261F3}">
      <dsp:nvSpPr>
        <dsp:cNvPr id="0" name=""/>
        <dsp:cNvSpPr/>
      </dsp:nvSpPr>
      <dsp:spPr>
        <a:xfrm>
          <a:off x="0" y="952114"/>
          <a:ext cx="8420987" cy="3006092"/>
        </a:xfrm>
        <a:prstGeom prst="roundRect">
          <a:avLst/>
        </a:prstGeom>
        <a:solidFill>
          <a:srgbClr val="269979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b="1" i="1" kern="1200" dirty="0"/>
            <a:t>Can we predict whether a defendant plead guilty or was found guilty by a jury?</a:t>
          </a:r>
          <a:endParaRPr lang="en-US" sz="5000" b="1" kern="1200" dirty="0"/>
        </a:p>
      </dsp:txBody>
      <dsp:txXfrm>
        <a:off x="146745" y="1098859"/>
        <a:ext cx="8127497" cy="27126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194379-1226-3C44-8530-5F67825A31A0}">
      <dsp:nvSpPr>
        <dsp:cNvPr id="0" name=""/>
        <dsp:cNvSpPr/>
      </dsp:nvSpPr>
      <dsp:spPr>
        <a:xfrm>
          <a:off x="6943" y="1171255"/>
          <a:ext cx="2712593" cy="172249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CBB770AC-D5DF-464D-9A3E-E52F054E8F10}">
      <dsp:nvSpPr>
        <dsp:cNvPr id="0" name=""/>
        <dsp:cNvSpPr/>
      </dsp:nvSpPr>
      <dsp:spPr>
        <a:xfrm>
          <a:off x="308343" y="1457585"/>
          <a:ext cx="2712593" cy="172249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Visualizations depict major differences in sentence length.</a:t>
          </a:r>
        </a:p>
      </dsp:txBody>
      <dsp:txXfrm>
        <a:off x="358793" y="1508035"/>
        <a:ext cx="2611693" cy="1621596"/>
      </dsp:txXfrm>
    </dsp:sp>
    <dsp:sp modelId="{9EBB4A5C-BDE7-274C-BB04-1D2D779DF4A8}">
      <dsp:nvSpPr>
        <dsp:cNvPr id="0" name=""/>
        <dsp:cNvSpPr/>
      </dsp:nvSpPr>
      <dsp:spPr>
        <a:xfrm>
          <a:off x="3322335" y="1171255"/>
          <a:ext cx="3569528" cy="172249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88CEC2B6-9741-044F-89EF-EB9E48F7A72C}">
      <dsp:nvSpPr>
        <dsp:cNvPr id="0" name=""/>
        <dsp:cNvSpPr/>
      </dsp:nvSpPr>
      <dsp:spPr>
        <a:xfrm>
          <a:off x="3623735" y="1457585"/>
          <a:ext cx="3569528" cy="172249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Current model not strong enough to predict conviction type.</a:t>
          </a:r>
        </a:p>
      </dsp:txBody>
      <dsp:txXfrm>
        <a:off x="3674185" y="1508035"/>
        <a:ext cx="3468628" cy="1621596"/>
      </dsp:txXfrm>
    </dsp:sp>
    <dsp:sp modelId="{7F070FDA-6D11-0F48-A064-BBAFBD8A752B}">
      <dsp:nvSpPr>
        <dsp:cNvPr id="0" name=""/>
        <dsp:cNvSpPr/>
      </dsp:nvSpPr>
      <dsp:spPr>
        <a:xfrm>
          <a:off x="7494663" y="1171255"/>
          <a:ext cx="2712593" cy="172249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42C64957-FC4C-4B42-8C7B-0638D5525DC6}">
      <dsp:nvSpPr>
        <dsp:cNvPr id="0" name=""/>
        <dsp:cNvSpPr/>
      </dsp:nvSpPr>
      <dsp:spPr>
        <a:xfrm>
          <a:off x="7796062" y="1457585"/>
          <a:ext cx="2712593" cy="172249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Counsel data could improve future model performance.</a:t>
          </a:r>
        </a:p>
      </dsp:txBody>
      <dsp:txXfrm>
        <a:off x="7846512" y="1508035"/>
        <a:ext cx="2611693" cy="16215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svg>
</file>

<file path=ppt/media/image3.png>
</file>

<file path=ppt/media/image4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6DB92C-21EF-7346-B16F-6C0BB02A0303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AA939E-5F3D-764C-9A80-1FF601AC4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Today I’m going to talk about trial penalties in the US justice system and see if I can find evidence for a concept known as a “jury tariff.”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AA939E-5F3D-764C-9A80-1FF601AC47E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48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What is a jury tariff?/Why might this discrepancy exist?</a:t>
            </a:r>
          </a:p>
          <a:p>
            <a:pPr algn="l"/>
            <a:r>
              <a:rPr lang="en-US" dirty="0"/>
              <a:t>Jury tariffs are the price defendants pay in increased sentences when they take their case to trial instead of pleading guilty.</a:t>
            </a:r>
          </a:p>
          <a:p>
            <a:r>
              <a:rPr lang="en-US" dirty="0"/>
              <a:t>We expect the same penalty for the same crimes, but the jury tariff suggests this is not the case.</a:t>
            </a:r>
          </a:p>
          <a:p>
            <a:r>
              <a:rPr lang="en-US" dirty="0"/>
              <a:t>The Illinois Supreme Court has ruled on several occasions that the accused cannot be punished for electing to have his case decided by a jury.</a:t>
            </a:r>
          </a:p>
          <a:p>
            <a:r>
              <a:rPr lang="en-US" dirty="0"/>
              <a:t>We shouldn’t be finding this discrepancy because it’s unconstitutional!</a:t>
            </a:r>
          </a:p>
          <a:p>
            <a:r>
              <a:rPr lang="en-US" i="1" dirty="0"/>
              <a:t>Some judges and lawyers in Chicago say the jury tariff is needed to keep the court system here from becoming staggeringly backlogged with cases awaiting jury trials.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AA939E-5F3D-764C-9A80-1FF601AC47E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3613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Cook County!</a:t>
            </a:r>
          </a:p>
          <a:p>
            <a:r>
              <a:rPr lang="en-US" dirty="0"/>
              <a:t>That means 6.9% were found guilty by a jury in trial.</a:t>
            </a:r>
          </a:p>
          <a:p>
            <a:r>
              <a:rPr lang="en-US" dirty="0"/>
              <a:t>Trial by jury is guaranteed by the 6th Amendment to the U.S. Constitution.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AA939E-5F3D-764C-9A80-1FF601AC47E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5148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…as opposed to opting to go to trial.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AA939E-5F3D-764C-9A80-1FF601AC47E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9799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High variance in found guilty, but also higher sentences on average.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AA939E-5F3D-764C-9A80-1FF601AC47E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619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(based on the features we would have at the start of a case).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AA939E-5F3D-764C-9A80-1FF601AC47E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8103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 private attorney or a public defender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AA939E-5F3D-764C-9A80-1FF601AC47E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711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10/31/18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755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10/31/18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950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10/31/18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149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10/31/18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61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10/31/18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880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10/31/18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2249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10/31/18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57258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10/31/18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674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10/31/18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158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10/31/18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0589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10/31/18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334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10/31/18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200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2C4BFA1-2075-4901-9E24-E41D1FDD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9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Arial" charset="0"/>
                <a:ea typeface="Arial" charset="0"/>
                <a:cs typeface="Arial" charset="0"/>
              </a:rPr>
              <a:t>Charlie Yaris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3FB2EE-284F-4C87-AB3D-BBF87A9FA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1469" y="2797803"/>
            <a:ext cx="9427535" cy="1381188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Uncovering “Jury Tariffs”</a:t>
            </a:r>
            <a:br>
              <a:rPr lang="en-US" sz="4000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en-US" sz="4000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rPr>
              <a:t>in the US Justice System</a:t>
            </a:r>
          </a:p>
        </p:txBody>
      </p:sp>
    </p:spTree>
    <p:extLst>
      <p:ext uri="{BB962C8B-B14F-4D97-AF65-F5344CB8AC3E}">
        <p14:creationId xmlns:p14="http://schemas.microsoft.com/office/powerpoint/2010/main" val="1377677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F6F0A-B874-1A4D-B51B-419079E33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6931" y="2062716"/>
            <a:ext cx="7542492" cy="329609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/>
              <a:t>''Not having a jury trial can save a lot of time and effort. Pragmatically speaking, it’s necessary and it’s justified to give a guy a tougher sentence if he takes more time and burdens the system.’’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dirty="0"/>
              <a:t>– </a:t>
            </a:r>
            <a:r>
              <a:rPr lang="en-US" i="1" dirty="0"/>
              <a:t>Anonymous Cook County Judge</a:t>
            </a:r>
          </a:p>
          <a:p>
            <a:pPr marL="0" indent="0">
              <a:buNone/>
            </a:pPr>
            <a:r>
              <a:rPr lang="en-US" i="1" dirty="0"/>
              <a:t>Quoted in the Chicago Tribune, 1985</a:t>
            </a:r>
          </a:p>
        </p:txBody>
      </p:sp>
      <p:sp>
        <p:nvSpPr>
          <p:cNvPr id="10" name="Rectangle 9" descr="Gavel">
            <a:extLst>
              <a:ext uri="{FF2B5EF4-FFF2-40B4-BE49-F238E27FC236}">
                <a16:creationId xmlns:a16="http://schemas.microsoft.com/office/drawing/2014/main" id="{DB7DD685-BE80-5F41-A6F5-9253E876932D}"/>
              </a:ext>
            </a:extLst>
          </p:cNvPr>
          <p:cNvSpPr/>
          <p:nvPr/>
        </p:nvSpPr>
        <p:spPr>
          <a:xfrm>
            <a:off x="8250866" y="1719772"/>
            <a:ext cx="3742660" cy="3553977"/>
          </a:xfrm>
          <a:prstGeom prst="rect">
            <a:avLst/>
          </a:prstGeom>
          <a:blipFill dpi="0" rotWithShape="1"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F3A7B7-2E01-584C-8B52-28F53FDE7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“Jury Tariff”</a:t>
            </a:r>
          </a:p>
        </p:txBody>
      </p:sp>
    </p:spTree>
    <p:extLst>
      <p:ext uri="{BB962C8B-B14F-4D97-AF65-F5344CB8AC3E}">
        <p14:creationId xmlns:p14="http://schemas.microsoft.com/office/powerpoint/2010/main" val="3802679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FA982-9BD2-7F40-AC76-758DF24A5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3791"/>
            <a:ext cx="10515600" cy="4333172"/>
          </a:xfrm>
          <a:solidFill>
            <a:schemeClr val="bg1"/>
          </a:solidFill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0" h="38100" prst="relaxedInset"/>
            </a:sp3d>
          </a:bodyPr>
          <a:lstStyle/>
          <a:p>
            <a:pPr marL="0" indent="0" algn="ctr">
              <a:buNone/>
            </a:pPr>
            <a:r>
              <a:rPr lang="en-US" sz="9000" b="1" dirty="0">
                <a:effectLst>
                  <a:glow rad="1219200">
                    <a:schemeClr val="accent1">
                      <a:alpha val="75000"/>
                    </a:schemeClr>
                  </a:glow>
                </a:effectLst>
              </a:rPr>
              <a:t>93%</a:t>
            </a:r>
          </a:p>
          <a:p>
            <a:pPr marL="0" indent="0" algn="ctr">
              <a:buNone/>
            </a:pPr>
            <a:endParaRPr lang="en-US" sz="9000" dirty="0">
              <a:effectLst>
                <a:glow rad="1219200">
                  <a:schemeClr val="accent1">
                    <a:alpha val="90000"/>
                  </a:schemeClr>
                </a:glow>
              </a:effectLst>
            </a:endParaRPr>
          </a:p>
          <a:p>
            <a:pPr marL="0" indent="0" algn="ctr">
              <a:buNone/>
            </a:pPr>
            <a:r>
              <a:rPr lang="en-US" sz="4300" dirty="0"/>
              <a:t>of Sentences are the Result of a Guilty Plea</a:t>
            </a:r>
          </a:p>
        </p:txBody>
      </p:sp>
    </p:spTree>
    <p:extLst>
      <p:ext uri="{BB962C8B-B14F-4D97-AF65-F5344CB8AC3E}">
        <p14:creationId xmlns:p14="http://schemas.microsoft.com/office/powerpoint/2010/main" val="2928511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FAD5F-50F2-204D-892A-1D6D6A91C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Why do so many defendants plead guilty?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254F169-28FA-6049-AA08-D629295EFC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9886315"/>
              </p:ext>
            </p:extLst>
          </p:nvPr>
        </p:nvGraphicFramePr>
        <p:xfrm>
          <a:off x="1866803" y="2367222"/>
          <a:ext cx="8394116" cy="21121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46969">
                  <a:extLst>
                    <a:ext uri="{9D8B030D-6E8A-4147-A177-3AD203B41FA5}">
                      <a16:colId xmlns:a16="http://schemas.microsoft.com/office/drawing/2014/main" val="3060121813"/>
                    </a:ext>
                  </a:extLst>
                </a:gridCol>
                <a:gridCol w="4347147">
                  <a:extLst>
                    <a:ext uri="{9D8B030D-6E8A-4147-A177-3AD203B41FA5}">
                      <a16:colId xmlns:a16="http://schemas.microsoft.com/office/drawing/2014/main" val="3775086402"/>
                    </a:ext>
                  </a:extLst>
                </a:gridCol>
              </a:tblGrid>
              <a:tr h="704035">
                <a:tc>
                  <a:txBody>
                    <a:bodyPr/>
                    <a:lstStyle/>
                    <a:p>
                      <a:r>
                        <a:rPr lang="en-US" sz="3000" dirty="0"/>
                        <a:t>Conviction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Avg Years Sentenced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711294"/>
                  </a:ext>
                </a:extLst>
              </a:tr>
              <a:tr h="704035">
                <a:tc>
                  <a:txBody>
                    <a:bodyPr/>
                    <a:lstStyle/>
                    <a:p>
                      <a:r>
                        <a:rPr lang="en-US" sz="3000" dirty="0"/>
                        <a:t>Plead Guilty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2.8 Years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381521"/>
                  </a:ext>
                </a:extLst>
              </a:tr>
              <a:tr h="704035">
                <a:tc>
                  <a:txBody>
                    <a:bodyPr/>
                    <a:lstStyle/>
                    <a:p>
                      <a:r>
                        <a:rPr lang="en-US" sz="3000" dirty="0"/>
                        <a:t>Found Guilty by Jury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7.1 Years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00910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9739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video w: vins trimmed">
            <a:hlinkClick r:id="" action="ppaction://media"/>
            <a:extLst>
              <a:ext uri="{FF2B5EF4-FFF2-40B4-BE49-F238E27FC236}">
                <a16:creationId xmlns:a16="http://schemas.microsoft.com/office/drawing/2014/main" id="{B5CA0FD4-77E9-4243-9D4A-C3B2276C520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-5254" b="5254"/>
          <a:stretch/>
        </p:blipFill>
        <p:spPr>
          <a:xfrm>
            <a:off x="716689" y="0"/>
            <a:ext cx="10795845" cy="6746789"/>
          </a:xfrm>
        </p:spPr>
      </p:pic>
    </p:spTree>
    <p:extLst>
      <p:ext uri="{BB962C8B-B14F-4D97-AF65-F5344CB8AC3E}">
        <p14:creationId xmlns:p14="http://schemas.microsoft.com/office/powerpoint/2010/main" val="4238433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87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BC88E-C3CF-C143-8EB5-5B914D29D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Predicting the “Jury Tariff”</a:t>
            </a: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2BBC891F-54DE-C242-940D-41EA3D292E9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80745207"/>
              </p:ext>
            </p:extLst>
          </p:nvPr>
        </p:nvGraphicFramePr>
        <p:xfrm>
          <a:off x="1871329" y="1446028"/>
          <a:ext cx="8420987" cy="49103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4234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236D1B0-1833-3A45-9E73-D6A8CA3C2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597" y="1958489"/>
            <a:ext cx="3366480" cy="191047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F6D7B93-39A2-794B-8FF7-3812FA73D0D3}"/>
              </a:ext>
            </a:extLst>
          </p:cNvPr>
          <p:cNvCxnSpPr>
            <a:cxnSpLocks/>
          </p:cNvCxnSpPr>
          <p:nvPr/>
        </p:nvCxnSpPr>
        <p:spPr>
          <a:xfrm>
            <a:off x="1000897" y="840259"/>
            <a:ext cx="1018196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35CE770-98D3-6F4E-A035-557A8DA23F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2064" y="1470453"/>
            <a:ext cx="6388443" cy="3830595"/>
          </a:xfrm>
        </p:spPr>
        <p:txBody>
          <a:bodyPr>
            <a:normAutofit fontScale="92500" lnSpcReduction="10000"/>
          </a:bodyPr>
          <a:lstStyle/>
          <a:p>
            <a:pPr>
              <a:spcAft>
                <a:spcPts val="50"/>
              </a:spcAft>
            </a:pPr>
            <a:r>
              <a:rPr lang="en-US" sz="3000" dirty="0"/>
              <a:t>148,703 Guilty Sentences from Cook County, IL</a:t>
            </a:r>
          </a:p>
          <a:p>
            <a:pPr>
              <a:spcAft>
                <a:spcPts val="50"/>
              </a:spcAft>
            </a:pPr>
            <a:endParaRPr lang="en-US" sz="2000" dirty="0"/>
          </a:p>
          <a:p>
            <a:pPr>
              <a:spcAft>
                <a:spcPts val="50"/>
              </a:spcAft>
            </a:pPr>
            <a:r>
              <a:rPr lang="en-US" sz="3200" dirty="0"/>
              <a:t>Sentences from 2014 – 2018</a:t>
            </a:r>
          </a:p>
          <a:p>
            <a:pPr marL="0" indent="0">
              <a:spcAft>
                <a:spcPts val="50"/>
              </a:spcAft>
              <a:buNone/>
            </a:pPr>
            <a:endParaRPr lang="en-US" sz="2000" dirty="0"/>
          </a:p>
          <a:p>
            <a:pPr>
              <a:spcAft>
                <a:spcPts val="50"/>
              </a:spcAft>
            </a:pPr>
            <a:r>
              <a:rPr lang="en-US" sz="3200" dirty="0"/>
              <a:t>Start-of-Case Features</a:t>
            </a:r>
          </a:p>
          <a:p>
            <a:pPr lvl="1">
              <a:spcAft>
                <a:spcPts val="50"/>
              </a:spcAft>
            </a:pPr>
            <a:r>
              <a:rPr lang="en-US" sz="2700" dirty="0"/>
              <a:t>Defendant: Age, Race</a:t>
            </a:r>
          </a:p>
          <a:p>
            <a:pPr lvl="1">
              <a:spcAft>
                <a:spcPts val="50"/>
              </a:spcAft>
            </a:pPr>
            <a:r>
              <a:rPr lang="en-US" sz="2700" dirty="0"/>
              <a:t>Charge: Number of Charges, Criminal Class</a:t>
            </a:r>
          </a:p>
          <a:p>
            <a:pPr lvl="1">
              <a:spcAft>
                <a:spcPts val="50"/>
              </a:spcAft>
            </a:pPr>
            <a:r>
              <a:rPr lang="en-US" sz="2700" dirty="0"/>
              <a:t>Sentence: Phase, Type, Length </a:t>
            </a:r>
          </a:p>
        </p:txBody>
      </p:sp>
    </p:spTree>
    <p:extLst>
      <p:ext uri="{BB962C8B-B14F-4D97-AF65-F5344CB8AC3E}">
        <p14:creationId xmlns:p14="http://schemas.microsoft.com/office/powerpoint/2010/main" val="1035284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FB3CB99-F823-CF48-8522-5115C95E6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Model: Logistic Regression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2791E9E-41E5-FC42-920D-249D77577A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688747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Chosen for Prediction Accuracy on </a:t>
            </a:r>
            <a:r>
              <a:rPr lang="en-US" sz="2400"/>
              <a:t>Guilty Verdicts</a:t>
            </a:r>
            <a:endParaRPr lang="en-US" sz="2400" dirty="0"/>
          </a:p>
          <a:p>
            <a:r>
              <a:rPr lang="en-US" sz="2400" dirty="0"/>
              <a:t>Model Accuracy: 84%</a:t>
            </a:r>
          </a:p>
          <a:p>
            <a:r>
              <a:rPr lang="en-US" sz="2400" dirty="0"/>
              <a:t>Guilty Plea Precision: 96%</a:t>
            </a:r>
          </a:p>
          <a:p>
            <a:r>
              <a:rPr lang="en-US" sz="2400" dirty="0"/>
              <a:t>Guilty Verdict Precision: 20%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3576778-D309-4A49-AD17-5E7B00BC3F99}"/>
              </a:ext>
            </a:extLst>
          </p:cNvPr>
          <p:cNvCxnSpPr>
            <a:cxnSpLocks/>
          </p:cNvCxnSpPr>
          <p:nvPr/>
        </p:nvCxnSpPr>
        <p:spPr>
          <a:xfrm>
            <a:off x="4683211" y="1890584"/>
            <a:ext cx="0" cy="322511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7319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F9AB7-F874-5C49-B08D-B2C3A503C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Conclusion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8BCBFA3-C938-4E98-965E-49761DB40B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249262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58956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</TotalTime>
  <Words>446</Words>
  <Application>Microsoft Macintosh PowerPoint</Application>
  <PresentationFormat>Widescreen</PresentationFormat>
  <Paragraphs>57</Paragraphs>
  <Slides>9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Uncovering “Jury Tariffs” in the US Justice System</vt:lpstr>
      <vt:lpstr>The “Jury Tariff”</vt:lpstr>
      <vt:lpstr>PowerPoint Presentation</vt:lpstr>
      <vt:lpstr>Why do so many defendants plead guilty?</vt:lpstr>
      <vt:lpstr>PowerPoint Presentation</vt:lpstr>
      <vt:lpstr>Predicting the “Jury Tariff”</vt:lpstr>
      <vt:lpstr>PowerPoint Presentation</vt:lpstr>
      <vt:lpstr>Model: Logistic Regression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Trial Penalties in the US Justice System</dc:title>
  <dc:creator>Charlie Yaris</dc:creator>
  <cp:lastModifiedBy>Charlie Yaris</cp:lastModifiedBy>
  <cp:revision>32</cp:revision>
  <dcterms:created xsi:type="dcterms:W3CDTF">2018-10-31T02:50:02Z</dcterms:created>
  <dcterms:modified xsi:type="dcterms:W3CDTF">2018-10-31T17:52:47Z</dcterms:modified>
</cp:coreProperties>
</file>